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87" r:id="rId2"/>
    <p:sldId id="256" r:id="rId3"/>
    <p:sldId id="280" r:id="rId4"/>
    <p:sldId id="281" r:id="rId5"/>
    <p:sldId id="285" r:id="rId6"/>
    <p:sldId id="257" r:id="rId7"/>
    <p:sldId id="286" r:id="rId8"/>
    <p:sldId id="282" r:id="rId9"/>
    <p:sldId id="283" r:id="rId10"/>
    <p:sldId id="278" r:id="rId11"/>
    <p:sldId id="284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4" d="100"/>
          <a:sy n="64" d="100"/>
        </p:scale>
        <p:origin x="-134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0141-A5C0-40EF-AD87-69942517200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18471-385D-4F32-93E3-06B81624E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4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8471-385D-4F32-93E3-06B81624E9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38200" y="5000636"/>
            <a:ext cx="8305800" cy="1143000"/>
          </a:xfrm>
        </p:spPr>
        <p:txBody>
          <a:bodyPr/>
          <a:lstStyle/>
          <a:p>
            <a:pPr algn="r"/>
            <a:r>
              <a:rPr lang="tt-RU" dirty="0" smtClean="0">
                <a:solidFill>
                  <a:srgbClr val="C00000"/>
                </a:solidFill>
              </a:rPr>
              <a:t>Совет районы МБОУ “90нчы гимназия”</a:t>
            </a:r>
            <a:endParaRPr lang="ru-RU" dirty="0" smtClean="0">
              <a:solidFill>
                <a:srgbClr val="C00000"/>
              </a:solidFill>
            </a:endParaRPr>
          </a:p>
          <a:p>
            <a:pPr algn="r"/>
            <a:r>
              <a:rPr lang="tt-RU" dirty="0" smtClean="0">
                <a:solidFill>
                  <a:srgbClr val="C00000"/>
                </a:solidFill>
              </a:rPr>
              <a:t>беренче квалификацион категорияле татар теле һәм әдәбияты укытучысы Йосыпова Р.Н.</a:t>
            </a:r>
            <a:endParaRPr lang="ru-RU" dirty="0" smtClean="0">
              <a:solidFill>
                <a:srgbClr val="C00000"/>
              </a:solidFill>
            </a:endParaRPr>
          </a:p>
          <a:p>
            <a:pPr algn="r"/>
            <a:r>
              <a:rPr lang="tt-RU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305800" cy="1981200"/>
          </a:xfrm>
        </p:spPr>
        <p:txBody>
          <a:bodyPr/>
          <a:lstStyle/>
          <a:p>
            <a:r>
              <a:rPr lang="tt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Затланышлы фигыльләрне  </a:t>
            </a:r>
            <a:br>
              <a:rPr lang="tt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кулланып  бәйләнешле сөйләм теле үстерү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857496"/>
            <a:ext cx="409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</a:t>
            </a:r>
            <a:r>
              <a:rPr lang="tt-RU" sz="2400" dirty="0" smtClean="0">
                <a:solidFill>
                  <a:srgbClr val="C00000"/>
                </a:solidFill>
              </a:rPr>
              <a:t>нчы сыйныф (рус төркеме)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Әхмәт әбисе  белән яши.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Аның әнисе кер юа.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Әнисе иртә тормый.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Чишмә ерак.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Чишмәнең суы салкын.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Әхмәт кое суы ярата.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Аның әнисе авырды.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Әхмәт суны чишмәдән алып кайтты.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Урамда салкын иде.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 Әнисе сизмәде. 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tt-RU" sz="3600" b="1" i="1" dirty="0" smtClean="0">
                <a:solidFill>
                  <a:schemeClr val="accent2">
                    <a:lumMod val="75000"/>
                  </a:schemeClr>
                </a:solidFill>
              </a:rPr>
              <a:t>“Әйе, юк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 “  сүзләре белән җавап бирегез.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2084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0070C0"/>
                </a:solidFill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smtClean="0">
                <a:solidFill>
                  <a:srgbClr val="0070C0"/>
                </a:solidFill>
              </a:rPr>
              <a:t>Әйе</a:t>
            </a:r>
            <a:endParaRPr lang="tt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tt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Дөрес җаваплар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28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Бәйрәм җитсә, син нишләрсең?</a:t>
            </a:r>
            <a:endParaRPr lang="ru-RU" sz="2800" b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85794"/>
            <a:ext cx="5257808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Тиздән әниләр бәйрәме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расивые и тёплые мотиваторы в картинках про любовь (23ш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3277131" cy="3130982"/>
          </a:xfrm>
          <a:prstGeom prst="rect">
            <a:avLst/>
          </a:prstGeom>
          <a:noFill/>
        </p:spPr>
      </p:pic>
      <p:pic>
        <p:nvPicPr>
          <p:cNvPr id="6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Детство` (главы 1-2) М. Горький - Татьяна Владимировна Шацкая-Климахович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7056784" cy="15948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56792"/>
            <a:ext cx="8678768" cy="4752528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ru-RU" dirty="0" smtClean="0"/>
              <a:t> </a:t>
            </a:r>
            <a:endParaRPr lang="tt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tt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1.Затланышлы фигыльләрне сөйләмдә куллану.</a:t>
            </a:r>
          </a:p>
          <a:p>
            <a:pPr algn="l"/>
            <a:r>
              <a:rPr lang="tt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Ишетеп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аңлау күне</a:t>
            </a:r>
            <a:r>
              <a:rPr lang="tt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кмә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ләрен камилләштерү.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tt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Әти–әниләргә мәхә</a:t>
            </a:r>
            <a:r>
              <a:rPr lang="tt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бәт һәм хөрмәт хисе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тәрбияләү.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i="1" dirty="0" smtClean="0">
              <a:solidFill>
                <a:srgbClr val="7030A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3"/>
            <a:ext cx="8206680" cy="1080121"/>
          </a:xfrm>
        </p:spPr>
        <p:txBody>
          <a:bodyPr>
            <a:noAutofit/>
          </a:bodyPr>
          <a:lstStyle/>
          <a:p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Дәреснең максатлары: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27 ноября СЕМИНАР\41158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14752"/>
            <a:ext cx="3228975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1)сөйли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</a:t>
            </a:r>
            <a:r>
              <a:rPr lang="tt-RU" b="1" i="1" dirty="0" smtClean="0">
                <a:solidFill>
                  <a:schemeClr val="bg2">
                    <a:lumMod val="25000"/>
                  </a:schemeClr>
                </a:solidFill>
              </a:rPr>
              <a:t>2) </a:t>
            </a:r>
            <a:r>
              <a:rPr lang="tt-RU" b="1" i="1" dirty="0" smtClean="0">
                <a:solidFill>
                  <a:srgbClr val="0070C0"/>
                </a:solidFill>
              </a:rPr>
              <a:t>әкият сөйли       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уйный 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tt-RU" b="1" i="1" dirty="0" smtClean="0">
                <a:solidFill>
                  <a:srgbClr val="0070C0"/>
                </a:solidFill>
              </a:rPr>
              <a:t>гитарада  уйный                                        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су сибә                              </a:t>
            </a:r>
            <a:r>
              <a:rPr lang="tt-RU" b="1" i="1" dirty="0" smtClean="0">
                <a:solidFill>
                  <a:srgbClr val="0070C0"/>
                </a:solidFill>
              </a:rPr>
              <a:t>гөлләргә су сибә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 себерми                      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rgbClr val="0070C0"/>
                </a:solidFill>
              </a:rPr>
              <a:t>идән себерә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пешерде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rgbClr val="0070C0"/>
                </a:solidFill>
              </a:rPr>
              <a:t>бәлеш пешерә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юсам 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rgbClr val="0070C0"/>
                </a:solidFill>
              </a:rPr>
              <a:t>тәрәзә юа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җыештыра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lang="tt-RU" b="1" i="1" dirty="0" smtClean="0">
                <a:solidFill>
                  <a:srgbClr val="0070C0"/>
                </a:solidFill>
              </a:rPr>
              <a:t>өй җыештыра                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су алып кайта        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rgbClr val="0070C0"/>
                </a:solidFill>
              </a:rPr>
              <a:t>бәрәңге чистарта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сөртә   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tt-RU" b="1" i="1" dirty="0" smtClean="0">
                <a:solidFill>
                  <a:srgbClr val="0070C0"/>
                </a:solidFill>
              </a:rPr>
              <a:t>тузан сөртә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</a:rPr>
              <a:t>булышабыз </a:t>
            </a:r>
            <a:r>
              <a:rPr lang="tt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tt-RU" b="1" i="1" dirty="0" smtClean="0">
                <a:solidFill>
                  <a:srgbClr val="0070C0"/>
                </a:solidFill>
              </a:rPr>
              <a:t>әнигә булыша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tt-RU" sz="3200" b="1" dirty="0" smtClean="0">
                <a:solidFill>
                  <a:srgbClr val="C00000"/>
                </a:solidFill>
              </a:rPr>
              <a:t>Тәрҗемә итегез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27 ноября СЕМИНАР\102467536_large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72232" y="4064032"/>
            <a:ext cx="2571768" cy="2793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рассказывает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играет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поливает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 подметает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если помоет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убирает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вытерает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0070C0"/>
                </a:solidFill>
              </a:rPr>
              <a:t> помогает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solidFill>
                  <a:srgbClr val="C00000"/>
                </a:solidFill>
              </a:rPr>
              <a:t>        </a:t>
            </a:r>
            <a:r>
              <a:rPr lang="tt-RU" b="1" dirty="0" smtClean="0">
                <a:solidFill>
                  <a:srgbClr val="C00000"/>
                </a:solidFill>
              </a:rPr>
              <a:t>Татарчага тәрҗемә итегез</a:t>
            </a:r>
            <a:endParaRPr lang="ru-RU" dirty="0"/>
          </a:p>
        </p:txBody>
      </p:sp>
      <p:pic>
        <p:nvPicPr>
          <p:cNvPr id="5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27 ноября СЕМИНАР\102467484_larg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3143248"/>
            <a:ext cx="2786082" cy="3182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>
              <a:buNone/>
            </a:pPr>
            <a:r>
              <a:rPr lang="tt-RU" sz="2800" i="1" dirty="0" smtClean="0"/>
              <a:t>   </a:t>
            </a:r>
            <a:r>
              <a:rPr lang="tt-RU" sz="2800" b="1" i="1" dirty="0" smtClean="0">
                <a:solidFill>
                  <a:srgbClr val="6600CC"/>
                </a:solidFill>
              </a:rPr>
              <a:t> Мин иртән гөлләргә су сибәм. 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6600CC"/>
                </a:solidFill>
              </a:rPr>
              <a:t>    Әнием бәйрәмдә бәлеш пешерде.</a:t>
            </a:r>
            <a:endParaRPr lang="ru-RU" sz="2800" b="1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tt-RU" sz="2800" b="1" i="1" dirty="0" smtClean="0">
                <a:solidFill>
                  <a:srgbClr val="6600CC"/>
                </a:solidFill>
              </a:rPr>
              <a:t>    Тәрәзәне чиста юсам, әнием шатлана.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6600CC"/>
                </a:solidFill>
              </a:rPr>
              <a:t>    Тырышып эшләсәң, тәмләп ашарсың.</a:t>
            </a:r>
            <a:endParaRPr lang="ru-RU" sz="2800" b="1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tt-RU" sz="3200" dirty="0" smtClean="0">
                <a:solidFill>
                  <a:srgbClr val="C00000"/>
                </a:solidFill>
              </a:rPr>
              <a:t>   Җөмләләрне  тәрҗемә  итегез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im3-tub-ru.yandex.net/i?id=081239c2d9b27a3c09f82970b4e2f0d5-0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4221088"/>
            <a:ext cx="2520280" cy="2391266"/>
          </a:xfrm>
          <a:prstGeom prst="rect">
            <a:avLst/>
          </a:prstGeom>
          <a:noFill/>
        </p:spPr>
      </p:pic>
      <p:pic>
        <p:nvPicPr>
          <p:cNvPr id="5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Autofit/>
          </a:bodyPr>
          <a:lstStyle/>
          <a:p>
            <a:r>
              <a:rPr lang="tt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Җөмләләр төзегез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 descr="Титка выносит мусор =) - наши фотографии - Фотоальбом - 11 &quot;А&quot;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1608262" cy="215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Картинка: девочка с веником, девочка подмета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469777" cy="221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Заправляют кроватки - Фото 331/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93096"/>
            <a:ext cx="19041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encrypted-tbn0.gstatic.com/images?q=tbn:ANd9GcSINJiaazuiWJMyWIJP-5orX-nGn-tywYQgnPschqwRuHE6CJjT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08720"/>
            <a:ext cx="2082438" cy="1559819"/>
          </a:xfrm>
          <a:prstGeom prst="rect">
            <a:avLst/>
          </a:prstGeom>
          <a:noFill/>
        </p:spPr>
      </p:pic>
      <p:pic>
        <p:nvPicPr>
          <p:cNvPr id="20" name="Picture 8" descr="http://im3-tub-ru.yandex.net/i?id=224a9b01f76f61cd10e8f7c908589c7f-2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564904"/>
            <a:ext cx="2626852" cy="1728192"/>
          </a:xfrm>
          <a:prstGeom prst="rect">
            <a:avLst/>
          </a:prstGeom>
          <a:noFill/>
        </p:spPr>
      </p:pic>
      <p:pic>
        <p:nvPicPr>
          <p:cNvPr id="12" name="Picture 4" descr="День рождение клуба Семейный клуб Талантвил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24744"/>
            <a:ext cx="2405066" cy="1503166"/>
          </a:xfrm>
          <a:prstGeom prst="rect">
            <a:avLst/>
          </a:prstGeom>
          <a:noFill/>
        </p:spPr>
      </p:pic>
      <p:pic>
        <p:nvPicPr>
          <p:cNvPr id="16" name="Picture 2" descr="http://im3-tub-ru.yandex.net/i?id=081239c2d9b27a3c09f82970b4e2f0d5-08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221088"/>
            <a:ext cx="2295615" cy="2391266"/>
          </a:xfrm>
          <a:prstGeom prst="rect">
            <a:avLst/>
          </a:prstGeom>
          <a:noFill/>
        </p:spPr>
      </p:pic>
      <p:pic>
        <p:nvPicPr>
          <p:cNvPr id="11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0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24000"/>
            <a:ext cx="8640960" cy="4572000"/>
          </a:xfrm>
        </p:spPr>
        <p:txBody>
          <a:bodyPr>
            <a:normAutofit/>
          </a:bodyPr>
          <a:lstStyle/>
          <a:p>
            <a:r>
              <a:rPr lang="tt-RU" sz="3200" b="1" dirty="0" smtClean="0">
                <a:solidFill>
                  <a:schemeClr val="bg2">
                    <a:lumMod val="50000"/>
                  </a:schemeClr>
                </a:solidFill>
              </a:rPr>
              <a:t>сизмәс дип уйлады –</a:t>
            </a:r>
            <a:r>
              <a:rPr lang="tt-RU" sz="3200" b="1" dirty="0" smtClean="0">
                <a:solidFill>
                  <a:srgbClr val="7030A0"/>
                </a:solidFill>
              </a:rPr>
              <a:t>думал, что не почувствует</a:t>
            </a:r>
          </a:p>
          <a:p>
            <a:r>
              <a:rPr lang="tt-RU" sz="3200" b="1" dirty="0" smtClean="0">
                <a:solidFill>
                  <a:schemeClr val="bg2">
                    <a:lumMod val="50000"/>
                  </a:schemeClr>
                </a:solidFill>
              </a:rPr>
              <a:t>авырыймдыр – </a:t>
            </a:r>
            <a:r>
              <a:rPr lang="tt-RU" sz="3200" b="1" dirty="0" smtClean="0">
                <a:solidFill>
                  <a:srgbClr val="7030A0"/>
                </a:solidFill>
              </a:rPr>
              <a:t>наверное, болею</a:t>
            </a:r>
            <a:endParaRPr lang="tt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t-RU" sz="3200" b="1" dirty="0" smtClean="0">
                <a:solidFill>
                  <a:schemeClr val="bg2">
                    <a:lumMod val="50000"/>
                  </a:schemeClr>
                </a:solidFill>
              </a:rPr>
              <a:t>хатасын таныды – </a:t>
            </a:r>
            <a:r>
              <a:rPr lang="tt-RU" sz="3200" b="1" dirty="0" smtClean="0">
                <a:solidFill>
                  <a:srgbClr val="7030A0"/>
                </a:solidFill>
              </a:rPr>
              <a:t>признал свою ошибку</a:t>
            </a:r>
          </a:p>
          <a:p>
            <a:r>
              <a:rPr lang="tt-RU" sz="3200" b="1" dirty="0" smtClean="0">
                <a:solidFill>
                  <a:schemeClr val="bg2">
                    <a:lumMod val="50000"/>
                  </a:schemeClr>
                </a:solidFill>
              </a:rPr>
              <a:t>эссе  иде – </a:t>
            </a:r>
            <a:r>
              <a:rPr lang="tt-RU" sz="3200" b="1" dirty="0" smtClean="0">
                <a:solidFill>
                  <a:srgbClr val="7030A0"/>
                </a:solidFill>
              </a:rPr>
              <a:t>было җарко</a:t>
            </a:r>
          </a:p>
          <a:p>
            <a:r>
              <a:rPr lang="tt-RU" sz="3200" b="1" smtClean="0">
                <a:solidFill>
                  <a:srgbClr val="0070C0"/>
                </a:solidFill>
              </a:rPr>
              <a:t>кушты</a:t>
            </a:r>
            <a:r>
              <a:rPr lang="tt-RU" sz="3200" b="1" smtClean="0">
                <a:solidFill>
                  <a:srgbClr val="7030A0"/>
                </a:solidFill>
              </a:rPr>
              <a:t>- </a:t>
            </a:r>
            <a:r>
              <a:rPr lang="tt-RU" sz="3200" b="1" dirty="0" smtClean="0">
                <a:solidFill>
                  <a:srgbClr val="7030A0"/>
                </a:solidFill>
              </a:rPr>
              <a:t>велел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Терәк сүзләр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Разина-10-05-2012\Анимация\1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1728192" cy="967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tt-RU" sz="2800" dirty="0" smtClean="0">
                <a:solidFill>
                  <a:schemeClr val="bg2">
                    <a:lumMod val="25000"/>
                  </a:schemeClr>
                </a:solidFill>
              </a:rPr>
              <a:t>       Әхмәт әнисе белән генә яши. Аның әнисе бик күп эшли: кер юа, тәмле  ашлар  пешерә, өй җыештыра. Әнисе бик иртә тора, ерактагы чишмәдән  салкын су алып кайта. Әхмәт  урамда уйный, әнисенә бик аз булыша.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tt-RU" sz="2800" dirty="0" smtClean="0">
                <a:solidFill>
                  <a:schemeClr val="bg2">
                    <a:lumMod val="25000"/>
                  </a:schemeClr>
                </a:solidFill>
              </a:rPr>
              <a:t>       Беркөнне Әхмәтнең әнисе авырды, урыныннан тормады. Әнисе Әхмәткә чишмәдән су алып кайтырга кушты. Урамда бик эссе иде. Әхмәт суны урамдагы коедан гына алып кайтты.  Әнисе сизмәс дип уйлады.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tt-RU" sz="2800" dirty="0" smtClean="0">
                <a:solidFill>
                  <a:schemeClr val="bg2">
                    <a:lumMod val="25000"/>
                  </a:schemeClr>
                </a:solidFill>
              </a:rPr>
              <a:t>       -Рәхмәт, улым. Ләкин бүген су салкын да , тәмле дә түгел, авырыймдыр инде,- диде.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tt-RU" sz="2800" dirty="0" smtClean="0">
                <a:solidFill>
                  <a:schemeClr val="bg2">
                    <a:lumMod val="25000"/>
                  </a:schemeClr>
                </a:solidFill>
              </a:rPr>
              <a:t>   Әхмәт кып-кызыл булды.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G:\РИСУНКИ АНИМАЦИЯ\Анимация\Природа\Солнце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195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9"/>
            <a:ext cx="7931224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Әхмәт кем белән яши?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Аның әнисе нәрсәләр эшли?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Әнисе иртә торамы?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Ул кайдан су алып кайта?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Әхмәт нигә чишмә суын ярата?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Ул  әнисенә булышамы?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Әхмәт суны кайдан алып кайта?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Әхмәт хатасын  таныдымы?( </a:t>
            </a:r>
            <a:r>
              <a:rPr lang="tt-RU" i="1" dirty="0" smtClean="0">
                <a:solidFill>
                  <a:schemeClr val="accent5">
                    <a:lumMod val="75000"/>
                  </a:schemeClr>
                </a:solidFill>
              </a:rPr>
              <a:t>признал)</a:t>
            </a:r>
          </a:p>
          <a:p>
            <a:pPr marL="514350" lvl="0" indent="-514350">
              <a:buFont typeface="+mj-lt"/>
              <a:buAutoNum type="arabicPeriod"/>
            </a:pPr>
            <a:endParaRPr lang="tt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22114"/>
          </a:xfrm>
        </p:spPr>
        <p:txBody>
          <a:bodyPr>
            <a:normAutofit/>
          </a:bodyPr>
          <a:lstStyle/>
          <a:p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Сорауларга җавап бирегез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я тут особо в искусстве не силён. - Страница 13 - Харьков Ф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12776"/>
            <a:ext cx="1691680" cy="3096344"/>
          </a:xfrm>
          <a:prstGeom prst="rect">
            <a:avLst/>
          </a:prstGeom>
          <a:noFill/>
        </p:spPr>
      </p:pic>
      <p:pic>
        <p:nvPicPr>
          <p:cNvPr id="5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29200"/>
            <a:ext cx="1816523" cy="1440160"/>
          </a:xfrm>
          <a:prstGeom prst="rect">
            <a:avLst/>
          </a:prstGeom>
          <a:noFill/>
        </p:spPr>
      </p:pic>
      <p:pic>
        <p:nvPicPr>
          <p:cNvPr id="2050" name="Picture 2" descr="D:\Разина-10-05-2012\Анимация\1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1543029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1086</TotalTime>
  <Words>275</Words>
  <Application>Microsoft Office PowerPoint</Application>
  <PresentationFormat>Экран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Затланышлы фигыльләрне   кулланып  бәйләнешле сөйләм теле үстерү </vt:lpstr>
      <vt:lpstr>Дәреснең максатлары:</vt:lpstr>
      <vt:lpstr>Тәрҗемә итегез</vt:lpstr>
      <vt:lpstr>        Татарчага тәрҗемә итегез</vt:lpstr>
      <vt:lpstr>   Җөмләләрне  тәрҗемә  итегез</vt:lpstr>
      <vt:lpstr>Җөмләләр төзегез</vt:lpstr>
      <vt:lpstr>Терәк сүзләр</vt:lpstr>
      <vt:lpstr>Презентация PowerPoint</vt:lpstr>
      <vt:lpstr>Сорауларга җавап бирегез</vt:lpstr>
      <vt:lpstr>“Әйе, юк “  сүзләре белән җавап бирегез.</vt:lpstr>
      <vt:lpstr>Дөрес җаваплар </vt:lpstr>
      <vt:lpstr>     Тиздән әниләр бәйрәме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Сөйләм үстерүдә затланышлы фигыльләр куллану</dc:title>
  <dc:creator>Инсаф</dc:creator>
  <cp:lastModifiedBy>rozai</cp:lastModifiedBy>
  <cp:revision>111</cp:revision>
  <dcterms:created xsi:type="dcterms:W3CDTF">2014-11-23T09:16:01Z</dcterms:created>
  <dcterms:modified xsi:type="dcterms:W3CDTF">2014-12-01T13:47:36Z</dcterms:modified>
</cp:coreProperties>
</file>